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77" r:id="rId4"/>
    <p:sldId id="278" r:id="rId5"/>
    <p:sldId id="260" r:id="rId6"/>
    <p:sldId id="272" r:id="rId7"/>
    <p:sldId id="273" r:id="rId8"/>
    <p:sldId id="274" r:id="rId9"/>
    <p:sldId id="275" r:id="rId10"/>
    <p:sldId id="262" r:id="rId11"/>
    <p:sldId id="257" r:id="rId12"/>
    <p:sldId id="258" r:id="rId13"/>
    <p:sldId id="269" r:id="rId14"/>
    <p:sldId id="265" r:id="rId15"/>
    <p:sldId id="271" r:id="rId16"/>
    <p:sldId id="266" r:id="rId17"/>
    <p:sldId id="270" r:id="rId18"/>
    <p:sldId id="267" r:id="rId1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2696" y="-9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4389-38FC-5542-9474-AB1AFB841D21}" type="datetimeFigureOut">
              <a:rPr lang="nl-NL" smtClean="0"/>
              <a:t>03-11-17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991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4389-38FC-5542-9474-AB1AFB841D21}" type="datetimeFigureOut">
              <a:rPr lang="nl-NL" smtClean="0"/>
              <a:t>03-11-17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28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4389-38FC-5542-9474-AB1AFB841D21}" type="datetimeFigureOut">
              <a:rPr lang="nl-NL" smtClean="0"/>
              <a:t>03-11-17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858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4389-38FC-5542-9474-AB1AFB841D21}" type="datetimeFigureOut">
              <a:rPr lang="nl-NL" smtClean="0"/>
              <a:t>03-11-17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816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4389-38FC-5542-9474-AB1AFB841D21}" type="datetimeFigureOut">
              <a:rPr lang="nl-NL" smtClean="0"/>
              <a:t>03-11-17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62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4389-38FC-5542-9474-AB1AFB841D21}" type="datetimeFigureOut">
              <a:rPr lang="nl-NL" smtClean="0"/>
              <a:t>03-11-17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219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4389-38FC-5542-9474-AB1AFB841D21}" type="datetimeFigureOut">
              <a:rPr lang="nl-NL" smtClean="0"/>
              <a:t>03-11-17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140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4389-38FC-5542-9474-AB1AFB841D21}" type="datetimeFigureOut">
              <a:rPr lang="nl-NL" smtClean="0"/>
              <a:t>03-11-17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82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4389-38FC-5542-9474-AB1AFB841D21}" type="datetimeFigureOut">
              <a:rPr lang="nl-NL" smtClean="0"/>
              <a:t>03-11-17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24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4389-38FC-5542-9474-AB1AFB841D21}" type="datetimeFigureOut">
              <a:rPr lang="nl-NL" smtClean="0"/>
              <a:t>03-11-17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48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4389-38FC-5542-9474-AB1AFB841D21}" type="datetimeFigureOut">
              <a:rPr lang="nl-NL" smtClean="0"/>
              <a:t>03-11-17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34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04389-38FC-5542-9474-AB1AFB841D21}" type="datetimeFigureOut">
              <a:rPr lang="nl-NL" smtClean="0"/>
              <a:t>03-11-17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587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1969" TargetMode="External"/><Relationship Id="rId4" Type="http://schemas.openxmlformats.org/officeDocument/2006/relationships/hyperlink" Target="https://nl.wikipedia.org/wiki/William_Shakespeare" TargetMode="External"/><Relationship Id="rId5" Type="http://schemas.openxmlformats.org/officeDocument/2006/relationships/hyperlink" Target="https://nl.wikipedia.org/wiki/Nederlandse_Comedie" TargetMode="External"/><Relationship Id="rId6" Type="http://schemas.openxmlformats.org/officeDocument/2006/relationships/hyperlink" Target="https://nl.wikipedia.org/wiki/Han_Bentz_van_den_Berg" TargetMode="External"/><Relationship Id="rId7" Type="http://schemas.openxmlformats.org/officeDocument/2006/relationships/hyperlink" Target="https://nl.wikipedia.org/wiki/De_Theaterschool_(Amsterdam)" TargetMode="External"/><Relationship Id="rId8" Type="http://schemas.openxmlformats.org/officeDocument/2006/relationships/hyperlink" Target="https://nl.wikipedia.org/wiki/Willem_Nijholt" TargetMode="External"/><Relationship Id="rId9" Type="http://schemas.openxmlformats.org/officeDocument/2006/relationships/hyperlink" Target="https://nl.wikipedia.org/wiki/Aktie_Notenkraker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3mPQdFB__N8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QdvXStIazWo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w3Y7PdPkOFQ&amp;feature=related" TargetMode="External"/><Relationship Id="rId3" Type="http://schemas.openxmlformats.org/officeDocument/2006/relationships/hyperlink" Target="https://www.youtube.com/watch?v=nJlEPOzyVC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amenblad.nl/examenstof/syllabus-2018-kunst-vwo/2018/f=/kunst_vwo_2_versie_2018.pdf" TargetMode="External"/><Relationship Id="rId4" Type="http://schemas.openxmlformats.org/officeDocument/2006/relationships/hyperlink" Target="https://www.youtube.com/watch?v=q0h1HuLFJp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xpertisecentrum-kunsttheorie.nl/cms_data/massakern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S33abzXQfk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e1s_RvdKrtQ" TargetMode="External"/><Relationship Id="rId3" Type="http://schemas.openxmlformats.org/officeDocument/2006/relationships/hyperlink" Target="https://www.youtube.com/watch?v=ZQZPq1LFnwc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81959"/>
            <a:ext cx="7772400" cy="2418492"/>
          </a:xfrm>
        </p:spPr>
        <p:txBody>
          <a:bodyPr>
            <a:normAutofit/>
          </a:bodyPr>
          <a:lstStyle/>
          <a:p>
            <a:r>
              <a:rPr lang="nl-NL" b="1" dirty="0" smtClean="0"/>
              <a:t>THEATER</a:t>
            </a:r>
            <a:br>
              <a:rPr lang="nl-NL" b="1" dirty="0" smtClean="0"/>
            </a:br>
            <a:r>
              <a:rPr lang="nl-NL" b="1" dirty="0" smtClean="0"/>
              <a:t>in </a:t>
            </a:r>
            <a:r>
              <a:rPr lang="nl-NL" b="1" dirty="0" smtClean="0"/>
              <a:t>de cultuur van de massa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INTRO TONEEL</a:t>
            </a:r>
          </a:p>
          <a:p>
            <a:r>
              <a:rPr lang="nl-NL" dirty="0" smtClean="0"/>
              <a:t>Locatie voor theater</a:t>
            </a:r>
          </a:p>
          <a:p>
            <a:r>
              <a:rPr lang="nl-NL" dirty="0" smtClean="0"/>
              <a:t>Genre en Speelstijlen</a:t>
            </a:r>
          </a:p>
          <a:p>
            <a:r>
              <a:rPr lang="nl-NL" dirty="0" smtClean="0"/>
              <a:t>Syllabus : begrippen theater en film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8619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Middelen voor de acteur: </a:t>
            </a:r>
            <a:br>
              <a:rPr lang="nl-NL" dirty="0" smtClean="0"/>
            </a:br>
            <a:r>
              <a:rPr lang="nl-NL" sz="2200" dirty="0" smtClean="0"/>
              <a:t>kennen voor de toets</a:t>
            </a:r>
            <a:endParaRPr lang="nl-NL" sz="2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Houding (beweging is  statisch/ dynamisch, afhankelijk van het type mens dat gespeeld wordt)</a:t>
            </a:r>
          </a:p>
          <a:p>
            <a:r>
              <a:rPr lang="nl-NL" sz="2000" dirty="0" smtClean="0"/>
              <a:t>Gebaar</a:t>
            </a:r>
          </a:p>
          <a:p>
            <a:r>
              <a:rPr lang="nl-NL" sz="2000" dirty="0" smtClean="0"/>
              <a:t>Mimiek</a:t>
            </a:r>
          </a:p>
          <a:p>
            <a:r>
              <a:rPr lang="nl-NL" sz="2000" dirty="0" smtClean="0"/>
              <a:t>Stem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b="1" dirty="0" smtClean="0"/>
              <a:t>Opdracht: beschrijf de</a:t>
            </a:r>
          </a:p>
          <a:p>
            <a:pPr marL="0" indent="0">
              <a:buNone/>
            </a:pPr>
            <a:r>
              <a:rPr lang="nl-NL" sz="2000" b="1" dirty="0" smtClean="0"/>
              <a:t>mimiek van de acteur</a:t>
            </a:r>
          </a:p>
          <a:p>
            <a:pPr marL="0" indent="0">
              <a:buNone/>
            </a:pPr>
            <a:r>
              <a:rPr lang="nl-NL" sz="2000" b="1" dirty="0" smtClean="0"/>
              <a:t>Jack </a:t>
            </a:r>
            <a:r>
              <a:rPr lang="nl-NL" sz="2000" b="1" dirty="0" err="1" smtClean="0"/>
              <a:t>Nicholson</a:t>
            </a:r>
            <a:endParaRPr lang="nl-NL" sz="2000" b="1" dirty="0" smtClean="0"/>
          </a:p>
          <a:p>
            <a:endParaRPr lang="pl-PL" sz="2000" dirty="0" smtClean="0"/>
          </a:p>
          <a:p>
            <a:pPr marL="0" indent="0">
              <a:buNone/>
            </a:pPr>
            <a:endParaRPr lang="pl-PL" dirty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irc_mi" descr="http://nerdbastards.com/wp-content/uploads/2011/09/HannibalLecter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539" y="4909773"/>
            <a:ext cx="3333781" cy="194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images.sodahead.com/polls/003335121/1927401455_Jack_Nicholson_answer_2_xlarge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67" y="4396516"/>
            <a:ext cx="2658921" cy="2496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s3.postimage.org/a6knq4cck/jack_nicholson_shinin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290" y="2319424"/>
            <a:ext cx="2734030" cy="2077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www.homocinefilus.com/wp-content/uploads/2014/04/Jack-Nicholson-jack-nicholson-23272643-1024-768.jpg?w=54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638" y="2275708"/>
            <a:ext cx="2716390" cy="1918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i202.photobucket.com/albums/aa144/yurithecommie/HannibalLecter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6" y="4927414"/>
            <a:ext cx="2557885" cy="1926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850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THEATERZALEN: Noteer en beargumenteer: welke hoort er niet bij ?</a:t>
            </a:r>
            <a:endParaRPr lang="nl-NL" sz="2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rcRect t="9296" b="9296"/>
          <a:stretch>
            <a:fillRect/>
          </a:stretch>
        </p:blipFill>
        <p:spPr>
          <a:xfrm>
            <a:off x="4717272" y="1237290"/>
            <a:ext cx="3709083" cy="203985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28198"/>
            <a:ext cx="3987602" cy="266081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808" y="3746398"/>
            <a:ext cx="3654547" cy="243092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237290"/>
            <a:ext cx="3397589" cy="227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8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GESCHIEDENIS VAN HET THEATER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rcRect t="9161" b="9161"/>
          <a:stretch>
            <a:fillRect/>
          </a:stretch>
        </p:blipFill>
        <p:spPr>
          <a:xfrm>
            <a:off x="457200" y="1417637"/>
            <a:ext cx="3889914" cy="213930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053" y="1417638"/>
            <a:ext cx="2737972" cy="205536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868117" y="3711867"/>
            <a:ext cx="160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Spanje: Merida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36997"/>
            <a:ext cx="3702401" cy="2776801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 flipH="1">
            <a:off x="4620772" y="5942243"/>
            <a:ext cx="2184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theater van Dionysos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4868117" y="4509593"/>
            <a:ext cx="3798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Grieken: stapelen/ bergwand</a:t>
            </a:r>
          </a:p>
          <a:p>
            <a:r>
              <a:rPr lang="nl-NL" dirty="0" smtClean="0"/>
              <a:t>Romeinen: metselen, beton, gewelven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193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6320"/>
          </a:xfrm>
        </p:spPr>
        <p:txBody>
          <a:bodyPr>
            <a:normAutofit/>
          </a:bodyPr>
          <a:lstStyle/>
          <a:p>
            <a:pPr algn="l"/>
            <a:r>
              <a:rPr lang="nl-NL" sz="2400" b="1" dirty="0" smtClean="0"/>
              <a:t>Vlakke vloer theater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Voorbeeld theater achterom Hilversum</a:t>
            </a:r>
            <a:br>
              <a:rPr lang="nl-NL" sz="2400" dirty="0" smtClean="0"/>
            </a:b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b="1" dirty="0" smtClean="0"/>
              <a:t>Wat zijn de voordelen ?</a:t>
            </a:r>
            <a:r>
              <a:rPr lang="nl-NL" sz="2400" dirty="0" smtClean="0"/>
              <a:t/>
            </a:r>
            <a:br>
              <a:rPr lang="nl-NL" sz="2400" dirty="0" smtClean="0"/>
            </a:br>
            <a:endParaRPr lang="nl-NL" sz="2400" dirty="0"/>
          </a:p>
        </p:txBody>
      </p:sp>
      <p:pic>
        <p:nvPicPr>
          <p:cNvPr id="4" name="irc_mi" descr="http://www.studentunion.utwente.nl/content/afbeeldingen/dsc_0005_10x15_web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5" b="8915"/>
          <a:stretch>
            <a:fillRect/>
          </a:stretch>
        </p:blipFill>
        <p:spPr bwMode="auto">
          <a:xfrm>
            <a:off x="457199" y="3245971"/>
            <a:ext cx="5928387" cy="356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941" y="274638"/>
            <a:ext cx="3438461" cy="258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6320"/>
          </a:xfrm>
        </p:spPr>
        <p:txBody>
          <a:bodyPr>
            <a:normAutofit fontScale="90000"/>
          </a:bodyPr>
          <a:lstStyle/>
          <a:p>
            <a:pPr algn="l"/>
            <a:r>
              <a:rPr lang="nl-NL" sz="2400" b="1" dirty="0" smtClean="0"/>
              <a:t>Vlakke vloer theater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Voorbeeld theater achterom Hilversum</a:t>
            </a:r>
            <a:br>
              <a:rPr lang="nl-NL" sz="2400" dirty="0" smtClean="0"/>
            </a:br>
            <a:r>
              <a:rPr lang="nl-NL" sz="2400" b="1" dirty="0" smtClean="0"/>
              <a:t>Wat zijn de voordelen ?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Formaat en plaats speelvloer is variabel</a:t>
            </a:r>
            <a:br>
              <a:rPr lang="nl-NL" sz="2400" dirty="0" smtClean="0"/>
            </a:br>
            <a:r>
              <a:rPr lang="nl-NL" sz="2400" dirty="0" smtClean="0"/>
              <a:t>Zitplaatsen kunnen veranderd worden</a:t>
            </a:r>
            <a:br>
              <a:rPr lang="nl-NL" sz="2400" dirty="0" smtClean="0"/>
            </a:br>
            <a:r>
              <a:rPr lang="nl-NL" sz="2400" dirty="0" smtClean="0"/>
              <a:t>Kleinere afstand tussen spelers en publiek:</a:t>
            </a:r>
            <a:br>
              <a:rPr lang="nl-NL" sz="2400" dirty="0" smtClean="0"/>
            </a:br>
            <a:r>
              <a:rPr lang="nl-NL" sz="2400" dirty="0" smtClean="0"/>
              <a:t>grotere betrokkenheid</a:t>
            </a:r>
            <a:br>
              <a:rPr lang="nl-NL" sz="2400" dirty="0" smtClean="0"/>
            </a:br>
            <a:r>
              <a:rPr lang="nl-NL" sz="2400" dirty="0" smtClean="0"/>
              <a:t>Experimenteren door subsidie van de </a:t>
            </a:r>
            <a:br>
              <a:rPr lang="nl-NL" sz="2400" dirty="0" smtClean="0"/>
            </a:br>
            <a:r>
              <a:rPr lang="nl-NL" sz="2400" dirty="0" smtClean="0"/>
              <a:t>overheid wordt mogelijk. </a:t>
            </a:r>
            <a:endParaRPr lang="nl-NL" sz="2400" dirty="0"/>
          </a:p>
        </p:txBody>
      </p:sp>
      <p:pic>
        <p:nvPicPr>
          <p:cNvPr id="4" name="irc_mi" descr="http://www.studentunion.utwente.nl/content/afbeeldingen/dsc_0005_10x15_web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5" b="8915"/>
          <a:stretch>
            <a:fillRect/>
          </a:stretch>
        </p:blipFill>
        <p:spPr bwMode="auto">
          <a:xfrm>
            <a:off x="457199" y="3245971"/>
            <a:ext cx="5928387" cy="356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941" y="274638"/>
            <a:ext cx="3438461" cy="258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2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Actie </a:t>
            </a:r>
            <a:r>
              <a:rPr lang="nl-NL" dirty="0" smtClean="0"/>
              <a:t>tomaat: jaren ‘60 , Amsterdam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 smtClean="0"/>
              <a:t>Jonge mensen keren zich tegen de klassieke voorstellingen in het theater: ze willen meer politiek geëngageerd toneel.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https://www.youtube.com/watch?v=</a:t>
            </a:r>
            <a:r>
              <a:rPr lang="nl-NL" dirty="0" smtClean="0">
                <a:hlinkClick r:id="rId2"/>
              </a:rPr>
              <a:t>3mPQdFB__N8</a:t>
            </a:r>
            <a:endParaRPr lang="nl-NL" dirty="0" smtClean="0"/>
          </a:p>
          <a:p>
            <a:endParaRPr lang="nl-NL" dirty="0"/>
          </a:p>
          <a:p>
            <a:r>
              <a:rPr lang="nl-NL" dirty="0"/>
              <a:t>In de toneelwereld was steeds meer kritiek op de </a:t>
            </a:r>
            <a:r>
              <a:rPr lang="nl-NL" dirty="0" err="1"/>
              <a:t>overheidbemoeienis</a:t>
            </a:r>
            <a:r>
              <a:rPr lang="nl-NL" dirty="0"/>
              <a:t>. Het subsidiesysteem zorgde voor te elitair theater dat maatschappelijk engagement miste. In </a:t>
            </a:r>
            <a:r>
              <a:rPr lang="nl-NL" dirty="0">
                <a:hlinkClick r:id="rId3" tooltip="1969"/>
              </a:rPr>
              <a:t>1969</a:t>
            </a:r>
            <a:r>
              <a:rPr lang="nl-NL" dirty="0"/>
              <a:t>, tijdens de première van </a:t>
            </a:r>
            <a:r>
              <a:rPr lang="nl-NL" i="1" dirty="0"/>
              <a:t>De Storm</a:t>
            </a:r>
            <a:r>
              <a:rPr lang="nl-NL" dirty="0"/>
              <a:t> van </a:t>
            </a:r>
            <a:r>
              <a:rPr lang="nl-NL" dirty="0">
                <a:hlinkClick r:id="rId4" tooltip="William Shakespeare"/>
              </a:rPr>
              <a:t>Shakespeare</a:t>
            </a:r>
            <a:r>
              <a:rPr lang="nl-NL" dirty="0"/>
              <a:t> door de </a:t>
            </a:r>
            <a:r>
              <a:rPr lang="nl-NL" dirty="0">
                <a:hlinkClick r:id="rId5" tooltip="Nederlandse Comedie"/>
              </a:rPr>
              <a:t>Nederlandse Comedie</a:t>
            </a:r>
            <a:r>
              <a:rPr lang="nl-NL" dirty="0"/>
              <a:t> onder regie van </a:t>
            </a:r>
            <a:r>
              <a:rPr lang="nl-NL" dirty="0">
                <a:hlinkClick r:id="rId6" tooltip="Han Bentz van den Berg"/>
              </a:rPr>
              <a:t>Han Bentz van den Berg</a:t>
            </a:r>
            <a:r>
              <a:rPr lang="nl-NL" dirty="0"/>
              <a:t>, gooiden Lien </a:t>
            </a:r>
            <a:r>
              <a:rPr lang="nl-NL" dirty="0" err="1"/>
              <a:t>Heyting</a:t>
            </a:r>
            <a:r>
              <a:rPr lang="nl-NL" dirty="0"/>
              <a:t> en Ernst Kats van de </a:t>
            </a:r>
            <a:r>
              <a:rPr lang="nl-NL" dirty="0">
                <a:hlinkClick r:id="rId7" tooltip="De Theaterschool (Amsterdam)"/>
              </a:rPr>
              <a:t>Amsterdamse Toneelschool</a:t>
            </a:r>
            <a:r>
              <a:rPr lang="nl-NL" dirty="0"/>
              <a:t> tomaten naar de acteurs. De eerste acteur die een tomaat naar zijn hoofd gegooid kreeg, was </a:t>
            </a:r>
            <a:r>
              <a:rPr lang="nl-NL" dirty="0">
                <a:hlinkClick r:id="rId8" tooltip="Willem Nijholt"/>
              </a:rPr>
              <a:t>Willem Nijholt</a:t>
            </a:r>
            <a:r>
              <a:rPr lang="nl-NL" dirty="0"/>
              <a:t>. Dit vond navolging en vijf maanden lang waren de theaters in de ban van Aktie Tomaat. In de muziekwereld was er de soortgelijke </a:t>
            </a:r>
            <a:r>
              <a:rPr lang="nl-NL" dirty="0">
                <a:hlinkClick r:id="rId9" tooltip="Aktie Notenkraker"/>
              </a:rPr>
              <a:t>Aktie Notenkraker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0833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>Vanaf 1970: Locatietheater: pag.228</a:t>
            </a:r>
            <a:r>
              <a:rPr lang="nl-NL" dirty="0" smtClean="0"/>
              <a:t>  </a:t>
            </a:r>
            <a:br>
              <a:rPr lang="nl-NL" dirty="0" smtClean="0"/>
            </a:br>
            <a:r>
              <a:rPr lang="nl-NL" sz="2200" dirty="0" smtClean="0"/>
              <a:t>theatergroep Werktheater: improvisatie, </a:t>
            </a:r>
            <a:r>
              <a:rPr lang="nl-NL" sz="2200" dirty="0" err="1" smtClean="0"/>
              <a:t>geengageerd</a:t>
            </a:r>
            <a:r>
              <a:rPr lang="nl-NL" sz="2200" dirty="0" smtClean="0"/>
              <a:t>, breed publiek, opzoeken van discussie</a:t>
            </a:r>
            <a:endParaRPr lang="nl-NL" sz="2200" dirty="0"/>
          </a:p>
        </p:txBody>
      </p:sp>
      <p:pic>
        <p:nvPicPr>
          <p:cNvPr id="4" name="Tijdelijke aanduiding voor inhoud 3" descr="ocatietheater Stoppellan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 bwMode="auto">
          <a:xfrm>
            <a:off x="1021672" y="1741328"/>
            <a:ext cx="7074969" cy="37274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/>
          <p:cNvSpPr txBox="1"/>
          <p:nvPr/>
        </p:nvSpPr>
        <p:spPr>
          <a:xfrm>
            <a:off x="1021672" y="5680453"/>
            <a:ext cx="7665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Verfilming van het gebeuren is noodzaak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57552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Voorbeeld van locatietheater </a:t>
            </a:r>
            <a:r>
              <a:rPr lang="nl-NL" dirty="0" err="1" smtClean="0"/>
              <a:t>Werkteater</a:t>
            </a:r>
            <a:r>
              <a:rPr lang="nl-NL" dirty="0" smtClean="0"/>
              <a:t>: psychiatrische inrichting: toestanden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</a:t>
            </a:r>
            <a:r>
              <a:rPr lang="nl-NL" dirty="0" smtClean="0">
                <a:hlinkClick r:id="rId2"/>
              </a:rPr>
              <a:t>QdvXStIazWo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 descr="http://i.ytimg.com/vi/srtIwBDemeE/maxresdefaul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73" y="2885757"/>
            <a:ext cx="3852078" cy="226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81" y="2885757"/>
            <a:ext cx="3313127" cy="267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54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85000" lnSpcReduction="20000"/>
          </a:bodyPr>
          <a:lstStyle/>
          <a:p>
            <a:endParaRPr lang="nl-NL" dirty="0" smtClean="0"/>
          </a:p>
          <a:p>
            <a:pPr marL="0" indent="0">
              <a:buNone/>
            </a:pP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Locatie theater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000000"/>
                </a:solidFill>
              </a:rPr>
              <a:t>Voorbeelden </a:t>
            </a:r>
            <a:r>
              <a:rPr lang="nl-NL" dirty="0" err="1">
                <a:solidFill>
                  <a:srgbClr val="000000"/>
                </a:solidFill>
              </a:rPr>
              <a:t>Dogtroep</a:t>
            </a:r>
            <a:r>
              <a:rPr lang="nl-NL" dirty="0">
                <a:solidFill>
                  <a:srgbClr val="000000"/>
                </a:solidFill>
              </a:rPr>
              <a:t>: laatste voorstelling NOS journaal.</a:t>
            </a:r>
          </a:p>
          <a:p>
            <a:r>
              <a:rPr lang="en-US" dirty="0">
                <a:hlinkClick r:id="rId2"/>
              </a:rPr>
              <a:t>http://www.youtube.com/watch?v=w3Y7PdPkOFQ&amp;feature=related</a:t>
            </a:r>
            <a:endParaRPr lang="en-US" dirty="0"/>
          </a:p>
          <a:p>
            <a:endParaRPr lang="nl-NL" dirty="0">
              <a:hlinkClick r:id="rId3"/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1985: Absurdistisch </a:t>
            </a:r>
            <a:r>
              <a:rPr lang="nl-NL" dirty="0">
                <a:solidFill>
                  <a:srgbClr val="FF0000"/>
                </a:solidFill>
              </a:rPr>
              <a:t>theater</a:t>
            </a:r>
            <a:endParaRPr lang="nl-NL" dirty="0" smtClean="0">
              <a:solidFill>
                <a:srgbClr val="FF0000"/>
              </a:solidFill>
              <a:hlinkClick r:id="rId3"/>
            </a:endParaRPr>
          </a:p>
          <a:p>
            <a:r>
              <a:rPr lang="nl-NL" dirty="0">
                <a:hlinkClick r:id="rId3"/>
              </a:rPr>
              <a:t>https://www.youtube.com/watch?v=</a:t>
            </a:r>
            <a:r>
              <a:rPr lang="nl-NL" dirty="0" smtClean="0">
                <a:hlinkClick r:id="rId3"/>
              </a:rPr>
              <a:t>nJlEPOzyVCY</a:t>
            </a:r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r>
              <a:rPr lang="nl-NL" b="1" dirty="0" smtClean="0"/>
              <a:t>Opdracht:</a:t>
            </a:r>
          </a:p>
          <a:p>
            <a:pPr marL="0" indent="0">
              <a:buNone/>
            </a:pPr>
            <a:r>
              <a:rPr lang="nl-NL" b="1" dirty="0" smtClean="0"/>
              <a:t>Beschrijf de speelstijl van een van de de acteurs.</a:t>
            </a:r>
          </a:p>
          <a:p>
            <a:pPr marL="0" indent="0">
              <a:buNone/>
            </a:pPr>
            <a:r>
              <a:rPr lang="nl-NL" b="1" dirty="0" smtClean="0"/>
              <a:t>Let op lichaamshouding, gebaar, mimiek en stem.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790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8085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23188"/>
            <a:ext cx="8229600" cy="5102976"/>
          </a:xfrm>
        </p:spPr>
        <p:txBody>
          <a:bodyPr>
            <a:normAutofit fontScale="77500" lnSpcReduction="20000"/>
          </a:bodyPr>
          <a:lstStyle/>
          <a:p>
            <a:r>
              <a:rPr lang="nl-NL" dirty="0">
                <a:hlinkClick r:id="rId2"/>
              </a:rPr>
              <a:t>http://expertisecentrum-kunsttheorie.nl/cms_data/</a:t>
            </a:r>
            <a:r>
              <a:rPr lang="nl-NL" dirty="0" smtClean="0">
                <a:hlinkClick r:id="rId2"/>
              </a:rPr>
              <a:t>massakern.pdf</a:t>
            </a:r>
            <a:endParaRPr lang="nl-NL" dirty="0" smtClean="0"/>
          </a:p>
          <a:p>
            <a:r>
              <a:rPr lang="nl-NL" dirty="0" smtClean="0"/>
              <a:t>Lees de tekst en noteer een aantal uitgangspunten die belangrijk zijn in de cultuur van de </a:t>
            </a:r>
            <a:r>
              <a:rPr lang="nl-NL" dirty="0" smtClean="0"/>
              <a:t>massa</a:t>
            </a:r>
          </a:p>
          <a:p>
            <a:endParaRPr lang="nl-NL" dirty="0"/>
          </a:p>
          <a:p>
            <a:r>
              <a:rPr lang="nl-NL" dirty="0">
                <a:hlinkClick r:id="rId3"/>
              </a:rPr>
              <a:t>https://www.examenblad.nl/examenstof/syllabus-2018-kunst-vwo/2018/f=/kunst_vwo_2_versie_2018.</a:t>
            </a:r>
            <a:r>
              <a:rPr lang="nl-NL" dirty="0" smtClean="0">
                <a:hlinkClick r:id="rId3"/>
              </a:rPr>
              <a:t>pdf</a:t>
            </a:r>
            <a:endParaRPr lang="nl-NL" dirty="0" smtClean="0"/>
          </a:p>
          <a:p>
            <a:r>
              <a:rPr lang="nl-NL" dirty="0" smtClean="0"/>
              <a:t>Pag. 18 en 19 </a:t>
            </a:r>
            <a:r>
              <a:rPr lang="nl-NL" smtClean="0"/>
              <a:t>: theater </a:t>
            </a:r>
            <a:r>
              <a:rPr lang="nl-NL" dirty="0" smtClean="0"/>
              <a:t>begrippen</a:t>
            </a:r>
            <a:endParaRPr lang="nl-NL" dirty="0" smtClean="0"/>
          </a:p>
          <a:p>
            <a:endParaRPr lang="nl-NL" dirty="0"/>
          </a:p>
          <a:p>
            <a:r>
              <a:rPr lang="nl-NL" b="1" dirty="0" smtClean="0"/>
              <a:t>Kijk naar de reclame van </a:t>
            </a:r>
            <a:r>
              <a:rPr lang="nl-NL" b="1" dirty="0" err="1" smtClean="0"/>
              <a:t>melkunie</a:t>
            </a:r>
            <a:endParaRPr lang="nl-NL" b="1" dirty="0" smtClean="0"/>
          </a:p>
          <a:p>
            <a:r>
              <a:rPr lang="nl-NL" b="1" dirty="0">
                <a:hlinkClick r:id="rId4"/>
              </a:rPr>
              <a:t>https://www.youtube.com/watch?v=</a:t>
            </a:r>
            <a:r>
              <a:rPr lang="nl-NL" b="1" dirty="0" smtClean="0">
                <a:hlinkClick r:id="rId4"/>
              </a:rPr>
              <a:t>q0h1HuLFJpE</a:t>
            </a:r>
            <a:endParaRPr lang="nl-NL" b="1" dirty="0" smtClean="0"/>
          </a:p>
          <a:p>
            <a:endParaRPr lang="nl-NL" b="1" dirty="0" smtClean="0"/>
          </a:p>
          <a:p>
            <a:r>
              <a:rPr lang="nl-NL" dirty="0" smtClean="0"/>
              <a:t>In welk opzicht sluit deze reclame perfect aan bij de cultuur van de massa 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957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Easy Rider Born </a:t>
            </a:r>
            <a:r>
              <a:rPr lang="nl-NL" b="1" dirty="0" err="1"/>
              <a:t>To</a:t>
            </a:r>
            <a:r>
              <a:rPr lang="nl-NL" b="1" dirty="0"/>
              <a:t> Be Wild </a:t>
            </a:r>
            <a:br>
              <a:rPr lang="nl-NL" b="1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</a:t>
            </a:r>
            <a:r>
              <a:rPr lang="nl-NL" dirty="0" smtClean="0">
                <a:hlinkClick r:id="rId2"/>
              </a:rPr>
              <a:t>S33abzXQfkc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De film sluit aan bij de jongerencultuur uit het begin van de jaren ‘60.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003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Toneelgroep: </a:t>
            </a:r>
            <a:r>
              <a:rPr lang="nl-NL" dirty="0" err="1" smtClean="0"/>
              <a:t>Orkater</a:t>
            </a:r>
            <a:r>
              <a:rPr lang="nl-NL" dirty="0" smtClean="0"/>
              <a:t>: </a:t>
            </a:r>
            <a:br>
              <a:rPr lang="nl-NL" dirty="0" smtClean="0"/>
            </a:br>
            <a:r>
              <a:rPr lang="nl-NL" dirty="0" smtClean="0"/>
              <a:t>Multi- media theater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De pindaprins</a:t>
            </a:r>
            <a:endParaRPr lang="nl-NL" dirty="0"/>
          </a:p>
          <a:p>
            <a:r>
              <a:rPr lang="nl-NL" dirty="0">
                <a:hlinkClick r:id="rId2"/>
              </a:rPr>
              <a:t>https://www.youtube.com/watch?v=</a:t>
            </a:r>
            <a:r>
              <a:rPr lang="nl-NL" dirty="0" smtClean="0">
                <a:hlinkClick r:id="rId2"/>
              </a:rPr>
              <a:t>e1s_RvdKrtQ</a:t>
            </a:r>
            <a:endParaRPr lang="nl-NL" dirty="0" smtClean="0"/>
          </a:p>
          <a:p>
            <a:r>
              <a:rPr lang="nl-NL" sz="2200" dirty="0" smtClean="0"/>
              <a:t>Op het toneel zijn activiteiten te zien die vernieuwend zijn in vergelijking met het traditionele theater rond 1950.</a:t>
            </a:r>
          </a:p>
          <a:p>
            <a:r>
              <a:rPr lang="nl-NL" sz="2200" dirty="0" smtClean="0"/>
              <a:t>Welke activiteiten zijn dat ?</a:t>
            </a:r>
            <a:endParaRPr lang="nl-NL" sz="2200" dirty="0"/>
          </a:p>
          <a:p>
            <a:r>
              <a:rPr lang="nl-NL" dirty="0" smtClean="0"/>
              <a:t>De terugkeer van Hans en Grietje</a:t>
            </a:r>
          </a:p>
          <a:p>
            <a:r>
              <a:rPr lang="nl-NL" dirty="0">
                <a:hlinkClick r:id="rId3"/>
              </a:rPr>
              <a:t>https://www.youtube.com/watch?v=</a:t>
            </a:r>
            <a:r>
              <a:rPr lang="nl-NL" dirty="0" smtClean="0">
                <a:hlinkClick r:id="rId3"/>
              </a:rPr>
              <a:t>ZQZPq1LFnwc</a:t>
            </a:r>
            <a:endParaRPr lang="nl-NL" dirty="0" smtClean="0"/>
          </a:p>
          <a:p>
            <a:r>
              <a:rPr lang="nl-NL" dirty="0" smtClean="0"/>
              <a:t>Combi van bestaand sprookje, klassieke muziek, spel, humor, interactief decor etc. 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94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>THEATERBEGRIPPEN</a:t>
            </a:r>
            <a:r>
              <a:rPr lang="nl-NL" dirty="0" smtClean="0"/>
              <a:t>: theatervormgeving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200" i="1" dirty="0" smtClean="0"/>
              <a:t>kennen voor de toets</a:t>
            </a:r>
            <a:endParaRPr lang="nl-NL" sz="2200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Decor</a:t>
            </a:r>
          </a:p>
          <a:p>
            <a:r>
              <a:rPr lang="nl-NL" dirty="0" smtClean="0"/>
              <a:t>Kostuum</a:t>
            </a:r>
          </a:p>
          <a:p>
            <a:r>
              <a:rPr lang="nl-NL" dirty="0" smtClean="0"/>
              <a:t>Rekwisieten</a:t>
            </a:r>
          </a:p>
          <a:p>
            <a:r>
              <a:rPr lang="nl-NL" dirty="0" smtClean="0"/>
              <a:t>Lijsttoneel: verhoogd podium met gordijnen</a:t>
            </a:r>
          </a:p>
          <a:p>
            <a:r>
              <a:rPr lang="nl-NL" dirty="0" smtClean="0"/>
              <a:t>Vlakke vloer theater: stoelen tot aan het speelvlak</a:t>
            </a:r>
          </a:p>
          <a:p>
            <a:r>
              <a:rPr lang="nl-NL" dirty="0" smtClean="0"/>
              <a:t>Speelstijl</a:t>
            </a:r>
          </a:p>
          <a:p>
            <a:r>
              <a:rPr lang="nl-NL" dirty="0"/>
              <a:t>P</a:t>
            </a:r>
            <a:r>
              <a:rPr lang="nl-NL" dirty="0" smtClean="0"/>
              <a:t>ersonages</a:t>
            </a:r>
          </a:p>
          <a:p>
            <a:r>
              <a:rPr lang="nl-NL" dirty="0" smtClean="0"/>
              <a:t>Publiek</a:t>
            </a:r>
          </a:p>
          <a:p>
            <a:r>
              <a:rPr lang="nl-NL" dirty="0" smtClean="0"/>
              <a:t>Regisseur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7042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Spel van de acteur: MIMIEK</a:t>
            </a:r>
            <a:r>
              <a:rPr lang="nl-NL" dirty="0" smtClean="0"/>
              <a:t>( objectief )  en uitstraling ( subjectief )</a:t>
            </a:r>
            <a:endParaRPr lang="nl-NL" dirty="0"/>
          </a:p>
        </p:txBody>
      </p:sp>
      <p:pic>
        <p:nvPicPr>
          <p:cNvPr id="4" name="Tijdelijke aanduiding voor inhoud 3" descr="http://www.kennislink.nl/upload/212706_962_1222860838601-emotiesopeenrij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77" r="-1727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92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200" dirty="0" smtClean="0"/>
              <a:t>Spel van de acteur: lichaamshouding: </a:t>
            </a:r>
            <a:br>
              <a:rPr lang="nl-NL" sz="2200" dirty="0" smtClean="0"/>
            </a:br>
            <a:r>
              <a:rPr lang="nl-NL" sz="2200" dirty="0" smtClean="0"/>
              <a:t>Houding </a:t>
            </a:r>
            <a:r>
              <a:rPr lang="nl-NL" sz="2200" dirty="0" smtClean="0"/>
              <a:t>en zitten</a:t>
            </a:r>
            <a:endParaRPr lang="nl-NL" sz="2200" dirty="0"/>
          </a:p>
        </p:txBody>
      </p:sp>
      <p:pic>
        <p:nvPicPr>
          <p:cNvPr id="4" name="Tijdelijke aanduiding voor inhoud 3" descr="oede zithoudi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896" b="-17896"/>
          <a:stretch>
            <a:fillRect/>
          </a:stretch>
        </p:blipFill>
        <p:spPr bwMode="auto">
          <a:xfrm>
            <a:off x="5590309" y="274638"/>
            <a:ext cx="2700313" cy="1610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https://encrypted-tbn0.gstatic.com/images?q=tbn:ANd9GcTCJLzCZhqsL5uMqvOCIU4UZVw7FLbPB9xkq_JPio4OeYoy7P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72" y="1552423"/>
            <a:ext cx="3598741" cy="4492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282" y="2008233"/>
            <a:ext cx="3587518" cy="366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Spel van de acteur: Houding </a:t>
            </a:r>
            <a:r>
              <a:rPr lang="nl-NL" dirty="0" smtClean="0"/>
              <a:t>en Staan</a:t>
            </a:r>
            <a:endParaRPr lang="nl-NL" dirty="0"/>
          </a:p>
        </p:txBody>
      </p:sp>
      <p:pic>
        <p:nvPicPr>
          <p:cNvPr id="4" name="Tijdelijke aanduiding voor inhoud 3" descr="http://www.pt-nijmegen.nl/images_new/bad_postur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4" r="-570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08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600" b="1" dirty="0" smtClean="0"/>
              <a:t>Gebaren van handen , armen en houding</a:t>
            </a:r>
            <a:endParaRPr lang="nl-NL" sz="3600" b="1" dirty="0"/>
          </a:p>
        </p:txBody>
      </p:sp>
      <p:pic>
        <p:nvPicPr>
          <p:cNvPr id="4" name="Tijdelijke aanduiding voor inhoud 3" descr="http://thumbs.dreamstime.com/x/gebaren-van-handen-382503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 bwMode="auto">
          <a:xfrm>
            <a:off x="-1536091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400" y="1422399"/>
            <a:ext cx="2695083" cy="532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9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588</Words>
  <Application>Microsoft Macintosh PowerPoint</Application>
  <PresentationFormat>Diavoorstelling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Office-thema</vt:lpstr>
      <vt:lpstr>THEATER in de cultuur van de massa </vt:lpstr>
      <vt:lpstr>PowerPoint-presentatie</vt:lpstr>
      <vt:lpstr>Easy Rider Born To Be Wild  </vt:lpstr>
      <vt:lpstr>Toneelgroep: Orkater:  Multi- media theater</vt:lpstr>
      <vt:lpstr>THEATERBEGRIPPEN: theatervormgeving  kennen voor de toets</vt:lpstr>
      <vt:lpstr>Spel van de acteur: MIMIEK( objectief )  en uitstraling ( subjectief )</vt:lpstr>
      <vt:lpstr>Spel van de acteur: lichaamshouding:  Houding en zitten</vt:lpstr>
      <vt:lpstr>Spel van de acteur: Houding en Staan</vt:lpstr>
      <vt:lpstr>Gebaren van handen , armen en houding</vt:lpstr>
      <vt:lpstr>Middelen voor de acteur:  kennen voor de toets</vt:lpstr>
      <vt:lpstr>THEATERZALEN: Noteer en beargumenteer: welke hoort er niet bij ?</vt:lpstr>
      <vt:lpstr>GESCHIEDENIS VAN HET THEATER</vt:lpstr>
      <vt:lpstr>Vlakke vloer theater Voorbeeld theater achterom Hilversum  Wat zijn de voordelen ? </vt:lpstr>
      <vt:lpstr>Vlakke vloer theater Voorbeeld theater achterom Hilversum Wat zijn de voordelen ? Formaat en plaats speelvloer is variabel Zitplaatsen kunnen veranderd worden Kleinere afstand tussen spelers en publiek: grotere betrokkenheid Experimenteren door subsidie van de  overheid wordt mogelijk. </vt:lpstr>
      <vt:lpstr>Actie tomaat: jaren ‘60 , Amsterdam</vt:lpstr>
      <vt:lpstr>Vanaf 1970: Locatietheater: pag.228   theatergroep Werktheater: improvisatie, geengageerd, breed publiek, opzoeken van discussie</vt:lpstr>
      <vt:lpstr>Voorbeeld van locatietheater Werkteater: psychiatrische inrichting: toestanden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THEATER</dc:title>
  <dc:creator>Gebruiker</dc:creator>
  <cp:lastModifiedBy>Gebruiker</cp:lastModifiedBy>
  <cp:revision>52</cp:revision>
  <dcterms:created xsi:type="dcterms:W3CDTF">2012-03-17T14:43:17Z</dcterms:created>
  <dcterms:modified xsi:type="dcterms:W3CDTF">2017-11-03T16:02:49Z</dcterms:modified>
</cp:coreProperties>
</file>